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ags/tag42.xml" ContentType="application/vnd.openxmlformats-officedocument.presentationml.tags+xml"/>
  <Override PartName="/ppt/notesSlides/notesSlide1.xml" ContentType="application/vnd.openxmlformats-officedocument.presentationml.notesSlide+xml"/>
  <Override PartName="/ppt/tags/tag4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410" r:id="rId2"/>
    <p:sldId id="419" r:id="rId3"/>
    <p:sldId id="420" r:id="rId4"/>
    <p:sldId id="422" r:id="rId5"/>
    <p:sldId id="421" r:id="rId6"/>
    <p:sldId id="426" r:id="rId7"/>
    <p:sldId id="423" r:id="rId8"/>
    <p:sldId id="424" r:id="rId9"/>
    <p:sldId id="425" r:id="rId10"/>
    <p:sldId id="418" r:id="rId11"/>
  </p:sldIdLst>
  <p:sldSz cx="12192000" cy="6858000"/>
  <p:notesSz cx="6858000" cy="9144000"/>
  <p:embeddedFontLst>
    <p:embeddedFont>
      <p:font typeface="汉仪中圆简" panose="02010600030101010101" charset="-122"/>
      <p:regular r:id="rId13"/>
    </p:embeddedFont>
    <p:embeddedFont>
      <p:font typeface="Calibri" panose="020F0502020204030204" pitchFamily="34" charset="0"/>
      <p:regular r:id="rId14"/>
      <p:bold r:id="rId15"/>
      <p:italic r:id="rId16"/>
      <p:boldItalic r:id="rId17"/>
    </p:embeddedFont>
    <p:embeddedFont>
      <p:font typeface="等线" panose="02010600030101010101" pitchFamily="2" charset="-122"/>
      <p:regular r:id="rId18"/>
      <p:bold r:id="rId19"/>
    </p:embeddedFont>
    <p:embeddedFont>
      <p:font typeface="华文仿宋" panose="02010600040101010101" pitchFamily="2"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38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887D"/>
    <a:srgbClr val="D8B9A4"/>
    <a:srgbClr val="787877"/>
    <a:srgbClr val="A78F97"/>
    <a:srgbClr val="FFFFFF"/>
    <a:srgbClr val="3F5A58"/>
    <a:srgbClr val="FAF8F4"/>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6" d="100"/>
          <a:sy n="86" d="100"/>
        </p:scale>
        <p:origin x="614" y="62"/>
      </p:cViewPr>
      <p:guideLst>
        <p:guide orient="horz" pos="2188"/>
        <p:guide pos="387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6772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66D3C2-87BD-4D68-9B07-5027D6E8EE9A}" type="datetimeFigureOut">
              <a:rPr lang="zh-CN" altLang="en-US" smtClean="0"/>
              <a:t>2021/10/21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02867E-CFDB-46FC-A7F8-907555BE965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2021/10/21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2021/10/21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2021/10/21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3.xml"/><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0223" y="1299354"/>
            <a:ext cx="10740390" cy="1938992"/>
          </a:xfrm>
          <a:prstGeom prst="rect">
            <a:avLst/>
          </a:prstGeom>
          <a:noFill/>
        </p:spPr>
        <p:txBody>
          <a:bodyPr wrap="square" rtlCol="0">
            <a:spAutoFit/>
          </a:bodyPr>
          <a:lstStyle/>
          <a:p>
            <a:pPr algn="ctr"/>
            <a:r>
              <a:rPr lang="en-US" altLang="zh-CN" sz="6000" dirty="0" err="1">
                <a:solidFill>
                  <a:srgbClr val="787877"/>
                </a:solidFill>
                <a:latin typeface="汉仪中圆简" panose="02010600000101010101" charset="-122"/>
                <a:ea typeface="汉仪中圆简" panose="02010600000101010101" charset="-122"/>
                <a:sym typeface="+mn-ea"/>
              </a:rPr>
              <a:t>PictureShareers</a:t>
            </a:r>
            <a:r>
              <a:rPr lang="en-US" altLang="zh-CN" sz="6000" dirty="0">
                <a:solidFill>
                  <a:srgbClr val="787877"/>
                </a:solidFill>
                <a:latin typeface="汉仪中圆简" panose="02010600000101010101" charset="-122"/>
                <a:ea typeface="汉仪中圆简" panose="02010600000101010101" charset="-122"/>
                <a:sym typeface="+mn-ea"/>
              </a:rPr>
              <a:t>——</a:t>
            </a:r>
            <a:r>
              <a:rPr lang="zh-CN" altLang="en-US" sz="6000" dirty="0">
                <a:solidFill>
                  <a:srgbClr val="787877"/>
                </a:solidFill>
                <a:latin typeface="汉仪中圆简" panose="02010600000101010101" charset="-122"/>
                <a:ea typeface="汉仪中圆简" panose="02010600000101010101" charset="-122"/>
                <a:sym typeface="+mn-ea"/>
              </a:rPr>
              <a:t>图片分享社区</a:t>
            </a:r>
            <a:r>
              <a:rPr lang="en-US" altLang="zh-CN" sz="6000" dirty="0">
                <a:solidFill>
                  <a:srgbClr val="787877"/>
                </a:solidFill>
                <a:latin typeface="汉仪中圆简" panose="02010600000101010101" charset="-122"/>
                <a:ea typeface="汉仪中圆简" panose="02010600000101010101" charset="-122"/>
                <a:sym typeface="+mn-ea"/>
              </a:rPr>
              <a:t>app</a:t>
            </a:r>
            <a:endParaRPr lang="zh-CN" altLang="en-US" sz="6000" dirty="0">
              <a:solidFill>
                <a:srgbClr val="787877"/>
              </a:solidFill>
              <a:latin typeface="汉仪中圆简" panose="02010600000101010101" charset="-122"/>
              <a:ea typeface="汉仪中圆简" panose="02010600000101010101" charset="-122"/>
            </a:endParaRPr>
          </a:p>
        </p:txBody>
      </p:sp>
      <p:sp>
        <p:nvSpPr>
          <p:cNvPr id="7" name="圆角矩形 6"/>
          <p:cNvSpPr/>
          <p:nvPr/>
        </p:nvSpPr>
        <p:spPr>
          <a:xfrm>
            <a:off x="4889728" y="4392380"/>
            <a:ext cx="2701380" cy="433705"/>
          </a:xfrm>
          <a:prstGeom prst="roundRect">
            <a:avLst/>
          </a:prstGeom>
          <a:noFill/>
          <a:ln>
            <a:solidFill>
              <a:srgbClr val="7878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787877"/>
                </a:solidFill>
                <a:latin typeface="汉仪中圆简" panose="02010600000101010101" charset="-122"/>
                <a:ea typeface="汉仪中圆简" panose="02010600000101010101" charset="-122"/>
                <a:cs typeface="汉仪中圆简" panose="02010600000101010101" charset="-122"/>
                <a:sym typeface="+mn-ea"/>
              </a:rPr>
              <a:t>第七小组</a:t>
            </a:r>
            <a:endParaRPr lang="en-US" altLang="zh-CN" sz="2000" dirty="0">
              <a:solidFill>
                <a:srgbClr val="787877"/>
              </a:solidFill>
              <a:latin typeface="汉仪中圆简" panose="02010600000101010101" charset="-122"/>
              <a:ea typeface="汉仪中圆简" panose="02010600000101010101" charset="-122"/>
              <a:cs typeface="汉仪中圆简" panose="02010600000101010101" charset="-122"/>
              <a:sym typeface="+mn-ea"/>
            </a:endParaRPr>
          </a:p>
        </p:txBody>
      </p:sp>
      <p:sp>
        <p:nvSpPr>
          <p:cNvPr id="10" name="圆角矩形 9"/>
          <p:cNvSpPr/>
          <p:nvPr/>
        </p:nvSpPr>
        <p:spPr>
          <a:xfrm>
            <a:off x="4889728" y="5035551"/>
            <a:ext cx="2701380" cy="433705"/>
          </a:xfrm>
          <a:prstGeom prst="roundRect">
            <a:avLst/>
          </a:prstGeom>
          <a:noFill/>
          <a:ln>
            <a:solidFill>
              <a:srgbClr val="7878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787877"/>
                </a:solidFill>
                <a:latin typeface="汉仪中圆简" panose="02010600000101010101" charset="-122"/>
                <a:ea typeface="汉仪中圆简" panose="02010600000101010101" charset="-122"/>
                <a:cs typeface="汉仪中圆简" panose="02010600000101010101" charset="-122"/>
                <a:sym typeface="+mn-ea"/>
              </a:rPr>
              <a:t>许奕聪、张智競</a:t>
            </a:r>
            <a:endParaRPr lang="en-US" altLang="zh-CN" sz="2000" dirty="0">
              <a:solidFill>
                <a:srgbClr val="787877"/>
              </a:solidFill>
              <a:latin typeface="汉仪中圆简" panose="02010600000101010101" charset="-122"/>
              <a:ea typeface="汉仪中圆简" panose="02010600000101010101" charset="-122"/>
              <a:cs typeface="汉仪中圆简" panose="02010600000101010101" charset="-122"/>
              <a:sym typeface="+mn-ea"/>
            </a:endParaRPr>
          </a:p>
        </p:txBody>
      </p:sp>
    </p:spTree>
    <p:custDataLst>
      <p:tags r:id="rId1"/>
    </p:custData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44984" y="2417002"/>
            <a:ext cx="9644380" cy="1106805"/>
          </a:xfrm>
          <a:prstGeom prst="rect">
            <a:avLst/>
          </a:prstGeom>
          <a:noFill/>
        </p:spPr>
        <p:txBody>
          <a:bodyPr wrap="square" rtlCol="0">
            <a:spAutoFit/>
          </a:bodyPr>
          <a:lstStyle/>
          <a:p>
            <a:pPr algn="ctr"/>
            <a:r>
              <a:rPr lang="zh-CN" altLang="en-US" sz="6600" dirty="0">
                <a:solidFill>
                  <a:srgbClr val="787877"/>
                </a:solidFill>
                <a:latin typeface="汉仪中圆简" panose="02010600000101010101" charset="-122"/>
                <a:ea typeface="汉仪中圆简" panose="02010600000101010101" charset="-122"/>
              </a:rPr>
              <a:t>   ：</a:t>
            </a:r>
            <a:r>
              <a:rPr lang="en-US" altLang="zh-CN" sz="6600" dirty="0">
                <a:solidFill>
                  <a:srgbClr val="787877"/>
                </a:solidFill>
                <a:latin typeface="汉仪中圆简" panose="02010600000101010101" charset="-122"/>
                <a:ea typeface="汉仪中圆简" panose="02010600000101010101" charset="-122"/>
              </a:rPr>
              <a:t>Thank You</a:t>
            </a:r>
            <a:r>
              <a:rPr lang="zh-CN" altLang="en-US" sz="6600" dirty="0">
                <a:solidFill>
                  <a:srgbClr val="787877"/>
                </a:solidFill>
                <a:latin typeface="汉仪中圆简" panose="02010600000101010101" charset="-122"/>
                <a:ea typeface="汉仪中圆简" panose="02010600000101010101" charset="-122"/>
              </a:rPr>
              <a:t>！</a:t>
            </a:r>
          </a:p>
        </p:txBody>
      </p:sp>
      <p:pic>
        <p:nvPicPr>
          <p:cNvPr id="3" name="图片 2">
            <a:extLst>
              <a:ext uri="{FF2B5EF4-FFF2-40B4-BE49-F238E27FC236}">
                <a16:creationId xmlns:a16="http://schemas.microsoft.com/office/drawing/2014/main" id="{2910B68B-1FF4-45FC-8685-55F12F8BCD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78238" y="2417002"/>
            <a:ext cx="1095473" cy="1086530"/>
          </a:xfrm>
          <a:prstGeom prst="rect">
            <a:avLst/>
          </a:prstGeom>
        </p:spPr>
      </p:pic>
      <p:pic>
        <p:nvPicPr>
          <p:cNvPr id="5" name="图片 4">
            <a:extLst>
              <a:ext uri="{FF2B5EF4-FFF2-40B4-BE49-F238E27FC236}">
                <a16:creationId xmlns:a16="http://schemas.microsoft.com/office/drawing/2014/main" id="{9C6C4275-8285-430C-BDB7-8ABD87BFBC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89758" y="0"/>
            <a:ext cx="502242" cy="502242"/>
          </a:xfrm>
          <a:prstGeom prst="rect">
            <a:avLst/>
          </a:prstGeom>
        </p:spPr>
      </p:pic>
    </p:spTree>
    <p:custDataLst>
      <p:tags r:id="rId1"/>
    </p:custData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851513-A77A-404E-AC5A-7B924B184A31}"/>
              </a:ext>
            </a:extLst>
          </p:cNvPr>
          <p:cNvSpPr txBox="1"/>
          <p:nvPr/>
        </p:nvSpPr>
        <p:spPr>
          <a:xfrm>
            <a:off x="970671" y="603297"/>
            <a:ext cx="7385539" cy="1200329"/>
          </a:xfrm>
          <a:prstGeom prst="rect">
            <a:avLst/>
          </a:prstGeom>
          <a:noFill/>
        </p:spPr>
        <p:txBody>
          <a:bodyPr wrap="square" rtlCol="0">
            <a:spAutoFit/>
          </a:bodyPr>
          <a:lstStyle/>
          <a:p>
            <a:r>
              <a:rPr lang="en-US" altLang="zh-CN" sz="3200" b="1" dirty="0">
                <a:latin typeface="宋体" panose="02010600030101010101" pitchFamily="2" charset="-122"/>
                <a:ea typeface="宋体" panose="02010600030101010101" pitchFamily="2" charset="-122"/>
              </a:rPr>
              <a:t>APP</a:t>
            </a:r>
            <a:r>
              <a:rPr lang="zh-CN" altLang="en-US" sz="3200" b="1" dirty="0">
                <a:latin typeface="宋体" panose="02010600030101010101" pitchFamily="2" charset="-122"/>
                <a:ea typeface="宋体" panose="02010600030101010101" pitchFamily="2" charset="-122"/>
              </a:rPr>
              <a:t>概述：</a:t>
            </a:r>
            <a:endParaRPr lang="en-US" altLang="zh-CN" sz="3200" b="1" dirty="0">
              <a:latin typeface="宋体" panose="02010600030101010101" pitchFamily="2" charset="-122"/>
              <a:ea typeface="宋体" panose="02010600030101010101" pitchFamily="2" charset="-122"/>
            </a:endParaRPr>
          </a:p>
          <a:p>
            <a:endParaRPr lang="zh-CN" altLang="en-US" sz="4000" dirty="0"/>
          </a:p>
        </p:txBody>
      </p:sp>
      <p:sp>
        <p:nvSpPr>
          <p:cNvPr id="3" name="文本框 2">
            <a:extLst>
              <a:ext uri="{FF2B5EF4-FFF2-40B4-BE49-F238E27FC236}">
                <a16:creationId xmlns:a16="http://schemas.microsoft.com/office/drawing/2014/main" id="{49B7E1FC-9DDA-4DAF-B625-1B4ECC875D66}"/>
              </a:ext>
            </a:extLst>
          </p:cNvPr>
          <p:cNvSpPr txBox="1"/>
          <p:nvPr/>
        </p:nvSpPr>
        <p:spPr>
          <a:xfrm>
            <a:off x="944805" y="1408936"/>
            <a:ext cx="9565901" cy="4401205"/>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本产品主要功能包括：图片管理、图片分享、社区交流。</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1.</a:t>
            </a:r>
            <a:r>
              <a:rPr lang="zh-CN" altLang="en-US" sz="2800" dirty="0">
                <a:latin typeface="华文仿宋" panose="02010600040101010101" pitchFamily="2" charset="-122"/>
                <a:ea typeface="华文仿宋" panose="02010600040101010101" pitchFamily="2" charset="-122"/>
              </a:rPr>
              <a:t>人们打开</a:t>
            </a:r>
            <a:r>
              <a:rPr lang="en-US" altLang="zh-CN" sz="2800" dirty="0">
                <a:latin typeface="华文仿宋" panose="02010600040101010101" pitchFamily="2" charset="-122"/>
                <a:ea typeface="华文仿宋" panose="02010600040101010101" pitchFamily="2" charset="-122"/>
              </a:rPr>
              <a:t>app</a:t>
            </a:r>
            <a:r>
              <a:rPr lang="zh-CN" altLang="en-US" sz="2800" dirty="0">
                <a:latin typeface="华文仿宋" panose="02010600040101010101" pitchFamily="2" charset="-122"/>
                <a:ea typeface="华文仿宋" panose="02010600040101010101" pitchFamily="2" charset="-122"/>
              </a:rPr>
              <a:t>后，可以看到别人在</a:t>
            </a:r>
            <a:r>
              <a:rPr lang="en-US" altLang="zh-CN" sz="2800" dirty="0">
                <a:latin typeface="华文仿宋" panose="02010600040101010101" pitchFamily="2" charset="-122"/>
                <a:ea typeface="华文仿宋" panose="02010600040101010101" pitchFamily="2" charset="-122"/>
              </a:rPr>
              <a:t>app</a:t>
            </a:r>
            <a:r>
              <a:rPr lang="zh-CN" altLang="en-US" sz="2800" dirty="0">
                <a:latin typeface="华文仿宋" panose="02010600040101010101" pitchFamily="2" charset="-122"/>
                <a:ea typeface="华文仿宋" panose="02010600040101010101" pitchFamily="2" charset="-122"/>
              </a:rPr>
              <a:t>上上传的一些图片，然后点入照片后可以在底下评论区发表自己的看法，在网上</a:t>
            </a:r>
            <a:r>
              <a:rPr lang="zh-CN" altLang="en-US" sz="2800">
                <a:latin typeface="华文仿宋" panose="02010600040101010101" pitchFamily="2" charset="-122"/>
                <a:ea typeface="华文仿宋" panose="02010600040101010101" pitchFamily="2" charset="-122"/>
              </a:rPr>
              <a:t>与其网友交流</a:t>
            </a:r>
            <a:r>
              <a:rPr lang="zh-CN" altLang="en-US" sz="2800" dirty="0">
                <a:latin typeface="华文仿宋" panose="02010600040101010101" pitchFamily="2" charset="-122"/>
                <a:ea typeface="华文仿宋" panose="02010600040101010101" pitchFamily="2" charset="-122"/>
              </a:rPr>
              <a:t>意见。</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登录用户的个人账号后可以上传自己喜欢的图片，查看自己上传过的图片</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3.</a:t>
            </a:r>
            <a:r>
              <a:rPr lang="zh-CN" altLang="en-US" sz="2800" dirty="0">
                <a:latin typeface="华文仿宋" panose="02010600040101010101" pitchFamily="2" charset="-122"/>
                <a:ea typeface="华文仿宋" panose="02010600040101010101" pitchFamily="2" charset="-122"/>
              </a:rPr>
              <a:t>在分享生活点滴和精美图片可以满足人们对于分享的需求，而且更重要的是，我们可以利用自己生活中的碎片化时间来在社区中浏览别人的图片或者编辑自己的图片上传，不会占用自己很多时间，同时丰富了人们的日常生活。</a:t>
            </a:r>
          </a:p>
        </p:txBody>
      </p:sp>
      <p:pic>
        <p:nvPicPr>
          <p:cNvPr id="5" name="图片 4">
            <a:extLst>
              <a:ext uri="{FF2B5EF4-FFF2-40B4-BE49-F238E27FC236}">
                <a16:creationId xmlns:a16="http://schemas.microsoft.com/office/drawing/2014/main" id="{C09605BB-1E55-4F21-A61A-632A73915A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118616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E88ED0-CBA8-4697-8ACF-1297B7F1BC84}"/>
              </a:ext>
            </a:extLst>
          </p:cNvPr>
          <p:cNvSpPr txBox="1"/>
          <p:nvPr/>
        </p:nvSpPr>
        <p:spPr>
          <a:xfrm>
            <a:off x="970671" y="603297"/>
            <a:ext cx="7385539" cy="1200329"/>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市场环境：</a:t>
            </a:r>
            <a:endParaRPr lang="en-US" altLang="zh-CN" sz="3200" b="1" dirty="0">
              <a:latin typeface="宋体" panose="02010600030101010101" pitchFamily="2" charset="-122"/>
              <a:ea typeface="宋体" panose="02010600030101010101" pitchFamily="2" charset="-122"/>
            </a:endParaRPr>
          </a:p>
          <a:p>
            <a:endParaRPr lang="zh-CN" altLang="en-US" sz="4000" dirty="0"/>
          </a:p>
        </p:txBody>
      </p:sp>
      <p:sp>
        <p:nvSpPr>
          <p:cNvPr id="3" name="文本框 2">
            <a:extLst>
              <a:ext uri="{FF2B5EF4-FFF2-40B4-BE49-F238E27FC236}">
                <a16:creationId xmlns:a16="http://schemas.microsoft.com/office/drawing/2014/main" id="{4E15C7B5-747A-455B-8F3E-83A8D6D30CD2}"/>
              </a:ext>
            </a:extLst>
          </p:cNvPr>
          <p:cNvSpPr txBox="1"/>
          <p:nvPr/>
        </p:nvSpPr>
        <p:spPr>
          <a:xfrm>
            <a:off x="944805" y="1830971"/>
            <a:ext cx="9929521" cy="3970318"/>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1</a:t>
            </a:r>
            <a:r>
              <a:rPr lang="zh-CN" altLang="en-US" sz="2800" dirty="0">
                <a:latin typeface="华文仿宋" panose="02010600040101010101" pitchFamily="2" charset="-122"/>
                <a:ea typeface="华文仿宋" panose="02010600040101010101" pitchFamily="2" charset="-122"/>
              </a:rPr>
              <a:t>、人们生活条件不断提高，手机不断普及</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、人们对于精神层面的需求不断提高</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3</a:t>
            </a:r>
            <a:r>
              <a:rPr lang="zh-CN" altLang="en-US" sz="2800" dirty="0">
                <a:latin typeface="华文仿宋" panose="02010600040101010101" pitchFamily="2" charset="-122"/>
                <a:ea typeface="华文仿宋" panose="02010600040101010101" pitchFamily="2" charset="-122"/>
              </a:rPr>
              <a:t>、用照片记录生活成为了许多大学生日常生活的一部分</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4</a:t>
            </a:r>
            <a:r>
              <a:rPr lang="zh-CN" altLang="en-US" sz="2800" dirty="0">
                <a:latin typeface="华文仿宋" panose="02010600040101010101" pitchFamily="2" charset="-122"/>
                <a:ea typeface="华文仿宋" panose="02010600040101010101" pitchFamily="2" charset="-122"/>
              </a:rPr>
              <a:t>、人是社交动物，人不能独立于社会而存在，人们对于分享是一种刚需，很多人都能在分享自己喜欢的东西的过程中获得满足感和达到自我实现。人们能在分享的过程中找到自己的社会属性和群体归属感。</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5</a:t>
            </a:r>
            <a:r>
              <a:rPr lang="zh-CN" altLang="en-US" sz="2800" dirty="0">
                <a:latin typeface="华文仿宋" panose="02010600040101010101" pitchFamily="2" charset="-122"/>
                <a:ea typeface="华文仿宋" panose="02010600040101010101" pitchFamily="2" charset="-122"/>
              </a:rPr>
              <a:t>、快节奏的生活方式让我们没有完整的用于社交的时间。</a:t>
            </a:r>
            <a:endParaRPr lang="en-US" altLang="zh-CN" sz="2800" dirty="0">
              <a:latin typeface="华文仿宋" panose="02010600040101010101" pitchFamily="2" charset="-122"/>
              <a:ea typeface="华文仿宋" panose="02010600040101010101" pitchFamily="2" charset="-122"/>
            </a:endParaRPr>
          </a:p>
          <a:p>
            <a:endParaRPr lang="zh-CN" altLang="en-US" sz="28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D56071F7-67EF-430F-B4FB-2CECFDC82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211667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0B85436-BE30-410C-8FA1-CB0D7AF92714}"/>
              </a:ext>
            </a:extLst>
          </p:cNvPr>
          <p:cNvSpPr txBox="1"/>
          <p:nvPr/>
        </p:nvSpPr>
        <p:spPr>
          <a:xfrm>
            <a:off x="970671" y="603297"/>
            <a:ext cx="7385539" cy="1200329"/>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产品定位及目标用户群：</a:t>
            </a:r>
            <a:endParaRPr lang="en-US" altLang="zh-CN" sz="3200" b="1" dirty="0">
              <a:latin typeface="宋体" panose="02010600030101010101" pitchFamily="2" charset="-122"/>
              <a:ea typeface="宋体" panose="02010600030101010101" pitchFamily="2" charset="-122"/>
            </a:endParaRPr>
          </a:p>
          <a:p>
            <a:endParaRPr lang="zh-CN" altLang="en-US" sz="4000" dirty="0"/>
          </a:p>
        </p:txBody>
      </p:sp>
      <p:sp>
        <p:nvSpPr>
          <p:cNvPr id="3" name="文本框 2">
            <a:extLst>
              <a:ext uri="{FF2B5EF4-FFF2-40B4-BE49-F238E27FC236}">
                <a16:creationId xmlns:a16="http://schemas.microsoft.com/office/drawing/2014/main" id="{36599957-AAE6-43FF-B6EC-7CE38233DE34}"/>
              </a:ext>
            </a:extLst>
          </p:cNvPr>
          <p:cNvSpPr txBox="1"/>
          <p:nvPr/>
        </p:nvSpPr>
        <p:spPr>
          <a:xfrm>
            <a:off x="944805" y="1915379"/>
            <a:ext cx="9929521" cy="3539430"/>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1</a:t>
            </a:r>
            <a:r>
              <a:rPr lang="zh-CN" altLang="en-US" sz="2800" dirty="0">
                <a:latin typeface="华文仿宋" panose="02010600040101010101" pitchFamily="2" charset="-122"/>
                <a:ea typeface="华文仿宋" panose="02010600040101010101" pitchFamily="2" charset="-122"/>
              </a:rPr>
              <a:t>、产品的基本定位：提供一个类似于</a:t>
            </a:r>
            <a:r>
              <a:rPr lang="en-US" altLang="zh-CN" sz="2800" dirty="0">
                <a:latin typeface="华文仿宋" panose="02010600040101010101" pitchFamily="2" charset="-122"/>
                <a:ea typeface="华文仿宋" panose="02010600040101010101" pitchFamily="2" charset="-122"/>
              </a:rPr>
              <a:t>b</a:t>
            </a:r>
            <a:r>
              <a:rPr lang="zh-CN" altLang="en-US" sz="2800" dirty="0">
                <a:latin typeface="华文仿宋" panose="02010600040101010101" pitchFamily="2" charset="-122"/>
                <a:ea typeface="华文仿宋" panose="02010600040101010101" pitchFamily="2" charset="-122"/>
              </a:rPr>
              <a:t>站视频社区的一个图片分享社区，满足人们生活的分享和交流需求，丰富人们的日常生活。</a:t>
            </a:r>
            <a:endParaRPr lang="en-US" altLang="zh-CN" sz="2800" dirty="0">
              <a:latin typeface="华文仿宋" panose="02010600040101010101" pitchFamily="2" charset="-122"/>
              <a:ea typeface="华文仿宋" panose="02010600040101010101" pitchFamily="2" charset="-122"/>
            </a:endParaRPr>
          </a:p>
          <a:p>
            <a:endParaRPr lang="zh-CN" altLang="en-US"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、产品的主要目标用户：主要面向当代年轻人群体，高中生、大学生还有年轻的打工人，还有那些对自己的生活充满热爱，希望把自己的情绪和喜欢的图片分享给别人的人。</a:t>
            </a:r>
          </a:p>
          <a:p>
            <a:endParaRPr lang="zh-CN" altLang="en-US" sz="28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87186E34-3C26-47AB-A751-9EA15FAF1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130139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F69F68F-E32A-4A53-9582-D90B16199062}"/>
              </a:ext>
            </a:extLst>
          </p:cNvPr>
          <p:cNvSpPr txBox="1"/>
          <p:nvPr/>
        </p:nvSpPr>
        <p:spPr>
          <a:xfrm>
            <a:off x="970671" y="561093"/>
            <a:ext cx="7385539"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竞争对手 </a:t>
            </a:r>
            <a:r>
              <a:rPr lang="en-US" altLang="zh-CN" sz="3200" b="1" dirty="0">
                <a:latin typeface="宋体" panose="02010600030101010101" pitchFamily="2" charset="-122"/>
                <a:ea typeface="宋体" panose="02010600030101010101" pitchFamily="2" charset="-122"/>
              </a:rPr>
              <a:t>or </a:t>
            </a:r>
            <a:r>
              <a:rPr lang="zh-CN" altLang="en-US" sz="3200" b="1" dirty="0">
                <a:latin typeface="宋体" panose="02010600030101010101" pitchFamily="2" charset="-122"/>
                <a:ea typeface="宋体" panose="02010600030101010101" pitchFamily="2" charset="-122"/>
              </a:rPr>
              <a:t>同类产品</a:t>
            </a:r>
            <a:endParaRPr lang="zh-CN" altLang="en-US" sz="4000" dirty="0"/>
          </a:p>
        </p:txBody>
      </p:sp>
      <p:sp>
        <p:nvSpPr>
          <p:cNvPr id="3" name="文本框 2">
            <a:extLst>
              <a:ext uri="{FF2B5EF4-FFF2-40B4-BE49-F238E27FC236}">
                <a16:creationId xmlns:a16="http://schemas.microsoft.com/office/drawing/2014/main" id="{80B9EFC3-E652-4F87-963E-6AECD5910244}"/>
              </a:ext>
            </a:extLst>
          </p:cNvPr>
          <p:cNvSpPr txBox="1"/>
          <p:nvPr/>
        </p:nvSpPr>
        <p:spPr>
          <a:xfrm>
            <a:off x="944805" y="1282328"/>
            <a:ext cx="10070198" cy="4485426"/>
          </a:xfrm>
          <a:prstGeom prst="rect">
            <a:avLst/>
          </a:prstGeom>
          <a:noFill/>
        </p:spPr>
        <p:txBody>
          <a:bodyPr wrap="square" rtlCol="0">
            <a:spAutoFit/>
          </a:bodyPr>
          <a:lstStyle/>
          <a:p>
            <a:r>
              <a:rPr lang="zh-CN" altLang="en-US" sz="2800" dirty="0">
                <a:latin typeface="华文仿宋" panose="02010600040101010101" pitchFamily="2" charset="-122"/>
                <a:ea typeface="华文仿宋" panose="02010600040101010101" pitchFamily="2" charset="-122"/>
              </a:rPr>
              <a:t>优势：</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1</a:t>
            </a:r>
            <a:r>
              <a:rPr lang="zh-CN" altLang="en-US" sz="2800" dirty="0">
                <a:latin typeface="华文仿宋" panose="02010600040101010101" pitchFamily="2" charset="-122"/>
                <a:ea typeface="华文仿宋" panose="02010600040101010101" pitchFamily="2" charset="-122"/>
              </a:rPr>
              <a:t>、图片分享类的</a:t>
            </a:r>
            <a:r>
              <a:rPr lang="en-US" altLang="zh-CN" sz="2800" dirty="0">
                <a:latin typeface="华文仿宋" panose="02010600040101010101" pitchFamily="2" charset="-122"/>
                <a:ea typeface="华文仿宋" panose="02010600040101010101" pitchFamily="2" charset="-122"/>
              </a:rPr>
              <a:t>app</a:t>
            </a:r>
            <a:r>
              <a:rPr lang="zh-CN" altLang="en-US" sz="2800" dirty="0">
                <a:latin typeface="华文仿宋" panose="02010600040101010101" pitchFamily="2" charset="-122"/>
                <a:ea typeface="华文仿宋" panose="02010600040101010101" pitchFamily="2" charset="-122"/>
              </a:rPr>
              <a:t>较少，同类竞争压力不大</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、相比于微信的朋友圈和</a:t>
            </a:r>
            <a:r>
              <a:rPr lang="en-US" altLang="zh-CN" sz="2800" dirty="0" err="1">
                <a:latin typeface="华文仿宋" panose="02010600040101010101" pitchFamily="2" charset="-122"/>
                <a:ea typeface="华文仿宋" panose="02010600040101010101" pitchFamily="2" charset="-122"/>
              </a:rPr>
              <a:t>qq</a:t>
            </a:r>
            <a:r>
              <a:rPr lang="zh-CN" altLang="en-US" sz="2800" dirty="0">
                <a:latin typeface="华文仿宋" panose="02010600040101010101" pitchFamily="2" charset="-122"/>
                <a:ea typeface="华文仿宋" panose="02010600040101010101" pitchFamily="2" charset="-122"/>
              </a:rPr>
              <a:t>空间，分享的圈子得到了扩充，不局限于线下的交际圈</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3</a:t>
            </a:r>
            <a:r>
              <a:rPr lang="zh-CN" altLang="en-US" sz="2800" dirty="0">
                <a:latin typeface="华文仿宋" panose="02010600040101010101" pitchFamily="2" charset="-122"/>
                <a:ea typeface="华文仿宋" panose="02010600040101010101" pitchFamily="2" charset="-122"/>
              </a:rPr>
              <a:t>、相比于</a:t>
            </a:r>
            <a:r>
              <a:rPr lang="en-US" altLang="zh-CN" sz="2800" dirty="0">
                <a:latin typeface="华文仿宋" panose="02010600040101010101" pitchFamily="2" charset="-122"/>
                <a:ea typeface="华文仿宋" panose="02010600040101010101" pitchFamily="2" charset="-122"/>
              </a:rPr>
              <a:t>b</a:t>
            </a:r>
            <a:r>
              <a:rPr lang="zh-CN" altLang="en-US" sz="2800" dirty="0">
                <a:latin typeface="华文仿宋" panose="02010600040101010101" pitchFamily="2" charset="-122"/>
                <a:ea typeface="华文仿宋" panose="02010600040101010101" pitchFamily="2" charset="-122"/>
              </a:rPr>
              <a:t>站等视频分享社区，图片分享占用的是人们碎片化的时间，在较短时间就能完成图片的编辑和上传，或者浏览完图片发表自己的评论。</a:t>
            </a:r>
            <a:endParaRPr lang="en-US" altLang="zh-CN" sz="2800" dirty="0">
              <a:latin typeface="华文仿宋" panose="02010600040101010101" pitchFamily="2" charset="-122"/>
              <a:ea typeface="华文仿宋" panose="02010600040101010101" pitchFamily="2" charset="-122"/>
            </a:endParaRPr>
          </a:p>
          <a:p>
            <a:r>
              <a:rPr lang="zh-CN" altLang="en-US" sz="2800" dirty="0">
                <a:latin typeface="华文仿宋" panose="02010600040101010101" pitchFamily="2" charset="-122"/>
                <a:ea typeface="华文仿宋" panose="02010600040101010101" pitchFamily="2" charset="-122"/>
              </a:rPr>
              <a:t>劣势：</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App</a:t>
            </a:r>
            <a:r>
              <a:rPr lang="zh-CN" altLang="en-US" sz="2800" dirty="0">
                <a:latin typeface="华文仿宋" panose="02010600040101010101" pitchFamily="2" charset="-122"/>
                <a:ea typeface="华文仿宋" panose="02010600040101010101" pitchFamily="2" charset="-122"/>
              </a:rPr>
              <a:t>短期内没办法形成良好的社区氛围，</a:t>
            </a:r>
            <a:r>
              <a:rPr lang="en-US" altLang="zh-CN" sz="2800" dirty="0">
                <a:latin typeface="华文仿宋" panose="02010600040101010101" pitchFamily="2" charset="-122"/>
                <a:ea typeface="华文仿宋" panose="02010600040101010101" pitchFamily="2" charset="-122"/>
              </a:rPr>
              <a:t>app</a:t>
            </a:r>
            <a:r>
              <a:rPr lang="zh-CN" altLang="en-US" sz="2800" dirty="0">
                <a:latin typeface="华文仿宋" panose="02010600040101010101" pitchFamily="2" charset="-122"/>
                <a:ea typeface="华文仿宋" panose="02010600040101010101" pitchFamily="2" charset="-122"/>
              </a:rPr>
              <a:t>需要随着用户量的累计，还有高质量用户的加入而慢慢形成较为稳定的社区环境。</a:t>
            </a:r>
            <a:endParaRPr lang="en-US" altLang="zh-CN" sz="28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141912C0-1E98-409B-A3F3-DFBCEACB0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286856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83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C79C3D4-DA29-424C-BF11-48B2C01AD138}"/>
              </a:ext>
            </a:extLst>
          </p:cNvPr>
          <p:cNvSpPr txBox="1"/>
          <p:nvPr/>
        </p:nvSpPr>
        <p:spPr>
          <a:xfrm>
            <a:off x="970671" y="302968"/>
            <a:ext cx="7385539"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推广方案：</a:t>
            </a:r>
            <a:endParaRPr lang="zh-CN" altLang="en-US" sz="4000" dirty="0"/>
          </a:p>
        </p:txBody>
      </p:sp>
      <p:sp>
        <p:nvSpPr>
          <p:cNvPr id="3" name="文本框 2">
            <a:extLst>
              <a:ext uri="{FF2B5EF4-FFF2-40B4-BE49-F238E27FC236}">
                <a16:creationId xmlns:a16="http://schemas.microsoft.com/office/drawing/2014/main" id="{46019BE3-3E74-4B70-8C40-72EA312ED739}"/>
              </a:ext>
            </a:extLst>
          </p:cNvPr>
          <p:cNvSpPr txBox="1"/>
          <p:nvPr/>
        </p:nvSpPr>
        <p:spPr>
          <a:xfrm>
            <a:off x="888533" y="1055048"/>
            <a:ext cx="10070198" cy="5693866"/>
          </a:xfrm>
          <a:prstGeom prst="rect">
            <a:avLst/>
          </a:prstGeom>
          <a:noFill/>
        </p:spPr>
        <p:txBody>
          <a:bodyPr wrap="square" rtlCol="0">
            <a:spAutoFit/>
          </a:bodyPr>
          <a:lstStyle/>
          <a:p>
            <a:pPr indent="304800">
              <a:lnSpc>
                <a:spcPct val="15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、在各个手机厂商的软件平台上上架自己的</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app</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、与各平台的手机厂商达成合作，在他们的手机初始软件中植入</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app</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、雇佣专业的摄影师、</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cosplayer</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和画师加入到</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app</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的用户中，定期给社区提供优质的图片资源。</a:t>
            </a:r>
            <a:r>
              <a:rPr lang="zh-CN" altLang="en-US" sz="2800" kern="100" dirty="0">
                <a:effectLst/>
                <a:latin typeface="等线" panose="02010600030101010101" pitchFamily="2" charset="-122"/>
                <a:ea typeface="宋体" panose="02010600030101010101" pitchFamily="2" charset="-122"/>
                <a:cs typeface="Times New Roman" panose="02020603050405020304" pitchFamily="18" charset="0"/>
              </a:rPr>
              <a:t>（初期用户量较少时）</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nSpc>
                <a:spcPct val="150000"/>
              </a:lnSpc>
            </a:pPr>
            <a:r>
              <a:rPr lang="en-US" altLang="zh-CN" sz="2800"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、在</a:t>
            </a:r>
            <a: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t>app</a:t>
            </a:r>
            <a:r>
              <a:rPr lang="zh-CN" altLang="zh-CN" sz="2800" kern="100" dirty="0">
                <a:effectLst/>
                <a:latin typeface="等线" panose="02010600030101010101" pitchFamily="2" charset="-122"/>
                <a:ea typeface="宋体" panose="02010600030101010101" pitchFamily="2" charset="-122"/>
                <a:cs typeface="Times New Roman" panose="02020603050405020304" pitchFamily="18" charset="0"/>
              </a:rPr>
              <a:t>上嫁接一些摄影画画等的课程广告，让感兴趣的用户可以通过购买课程来提高自己的个人水平，提供更优质的资源到平台中来，达成良性循环。</a:t>
            </a:r>
            <a:r>
              <a:rPr lang="zh-CN" altLang="en-US" sz="2800" kern="100" dirty="0">
                <a:effectLst/>
                <a:latin typeface="等线" panose="02010600030101010101" pitchFamily="2" charset="-122"/>
                <a:ea typeface="宋体" panose="02010600030101010101" pitchFamily="2" charset="-122"/>
                <a:cs typeface="Times New Roman" panose="02020603050405020304" pitchFamily="18" charset="0"/>
              </a:rPr>
              <a:t>（主要面向长期发展）</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28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FC8F19BF-EBBB-4105-84DE-BBE3803B5C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2038998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AB8C8E9-007B-4D22-8FB1-991E3395E3CF}"/>
              </a:ext>
            </a:extLst>
          </p:cNvPr>
          <p:cNvSpPr txBox="1"/>
          <p:nvPr/>
        </p:nvSpPr>
        <p:spPr>
          <a:xfrm>
            <a:off x="970671" y="364142"/>
            <a:ext cx="7385539"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运营规划：</a:t>
            </a:r>
            <a:endParaRPr lang="zh-CN" altLang="en-US" sz="4000" dirty="0"/>
          </a:p>
        </p:txBody>
      </p:sp>
      <p:sp>
        <p:nvSpPr>
          <p:cNvPr id="3" name="文本框 2">
            <a:extLst>
              <a:ext uri="{FF2B5EF4-FFF2-40B4-BE49-F238E27FC236}">
                <a16:creationId xmlns:a16="http://schemas.microsoft.com/office/drawing/2014/main" id="{41EB45CD-F19C-4D7D-9BBE-F15E3BEA21E8}"/>
              </a:ext>
            </a:extLst>
          </p:cNvPr>
          <p:cNvSpPr txBox="1"/>
          <p:nvPr/>
        </p:nvSpPr>
        <p:spPr>
          <a:xfrm>
            <a:off x="944804" y="1429325"/>
            <a:ext cx="10661042" cy="4339650"/>
          </a:xfrm>
          <a:prstGeom prst="rect">
            <a:avLst/>
          </a:prstGeom>
          <a:noFill/>
        </p:spPr>
        <p:txBody>
          <a:bodyPr wrap="square" rtlCol="0">
            <a:spAutoFit/>
          </a:bodyPr>
          <a:lstStyle/>
          <a:p>
            <a:r>
              <a:rPr lang="zh-CN" altLang="en-US" sz="2800" b="1" dirty="0">
                <a:latin typeface="华文仿宋" panose="02010600040101010101" pitchFamily="2" charset="-122"/>
                <a:ea typeface="华文仿宋" panose="02010600040101010101" pitchFamily="2" charset="-122"/>
              </a:rPr>
              <a:t>前期：</a:t>
            </a:r>
            <a:endParaRPr lang="en-US" altLang="zh-CN" sz="2800" b="1" dirty="0">
              <a:latin typeface="华文仿宋" panose="02010600040101010101" pitchFamily="2" charset="-122"/>
              <a:ea typeface="华文仿宋" panose="02010600040101010101" pitchFamily="2" charset="-122"/>
            </a:endParaRPr>
          </a:p>
          <a:p>
            <a:r>
              <a:rPr lang="en-US" altLang="zh-CN" sz="2400" dirty="0">
                <a:latin typeface="华文仿宋" panose="02010600040101010101" pitchFamily="2" charset="-122"/>
                <a:ea typeface="华文仿宋" panose="02010600040101010101" pitchFamily="2" charset="-122"/>
              </a:rPr>
              <a:t>App</a:t>
            </a:r>
            <a:r>
              <a:rPr lang="zh-CN" altLang="en-US" sz="2400" dirty="0">
                <a:latin typeface="华文仿宋" panose="02010600040101010101" pitchFamily="2" charset="-122"/>
                <a:ea typeface="华文仿宋" panose="02010600040101010101" pitchFamily="2" charset="-122"/>
              </a:rPr>
              <a:t>发布后的前期主要以增加新用户的数量为主要的目标，通过平台自己发放一些好看的图片来吸引新用户来下载</a:t>
            </a:r>
            <a:r>
              <a:rPr lang="en-US" altLang="zh-CN" sz="2400" dirty="0">
                <a:latin typeface="华文仿宋" panose="02010600040101010101" pitchFamily="2" charset="-122"/>
                <a:ea typeface="华文仿宋" panose="02010600040101010101" pitchFamily="2" charset="-122"/>
              </a:rPr>
              <a:t>app</a:t>
            </a:r>
            <a:r>
              <a:rPr lang="zh-CN" altLang="en-US" sz="2400" dirty="0">
                <a:latin typeface="华文仿宋" panose="02010600040101010101" pitchFamily="2" charset="-122"/>
                <a:ea typeface="华文仿宋" panose="02010600040101010101" pitchFamily="2" charset="-122"/>
              </a:rPr>
              <a:t>，并且通过优美的界面和使用体验等让新用户自发地向身边的人推荐，完成用户量的累积。</a:t>
            </a:r>
            <a:endParaRPr lang="en-US" altLang="zh-CN" sz="2400" dirty="0">
              <a:latin typeface="华文仿宋" panose="02010600040101010101" pitchFamily="2" charset="-122"/>
              <a:ea typeface="华文仿宋" panose="02010600040101010101" pitchFamily="2" charset="-122"/>
            </a:endParaRPr>
          </a:p>
          <a:p>
            <a:r>
              <a:rPr lang="zh-CN" altLang="en-US" sz="2800" b="1" dirty="0">
                <a:latin typeface="华文仿宋" panose="02010600040101010101" pitchFamily="2" charset="-122"/>
                <a:ea typeface="华文仿宋" panose="02010600040101010101" pitchFamily="2" charset="-122"/>
              </a:rPr>
              <a:t>中期：</a:t>
            </a:r>
            <a:endParaRPr lang="en-US" altLang="zh-CN" sz="2800" b="1" dirty="0">
              <a:latin typeface="华文仿宋" panose="02010600040101010101" pitchFamily="2" charset="-122"/>
              <a:ea typeface="华文仿宋" panose="02010600040101010101" pitchFamily="2" charset="-122"/>
            </a:endParaRPr>
          </a:p>
          <a:p>
            <a:r>
              <a:rPr lang="en-US" altLang="zh-CN" sz="2400" dirty="0">
                <a:latin typeface="华文仿宋" panose="02010600040101010101" pitchFamily="2" charset="-122"/>
                <a:ea typeface="华文仿宋" panose="02010600040101010101" pitchFamily="2" charset="-122"/>
              </a:rPr>
              <a:t>App</a:t>
            </a:r>
            <a:r>
              <a:rPr lang="zh-CN" altLang="en-US" sz="2400" dirty="0">
                <a:latin typeface="华文仿宋" panose="02010600040101010101" pitchFamily="2" charset="-122"/>
                <a:ea typeface="华文仿宋" panose="02010600040101010101" pitchFamily="2" charset="-122"/>
              </a:rPr>
              <a:t>发布的中期主要是成本回收的时期，同时在前期策略的基础上，平台可以提供一些免费或低成本的教学内容，让一部分潜在创作者变成分享者，产出高质量的图片来支持平台的长期发展。</a:t>
            </a:r>
            <a:endParaRPr lang="en-US" altLang="zh-CN" sz="2400" dirty="0">
              <a:latin typeface="华文仿宋" panose="02010600040101010101" pitchFamily="2" charset="-122"/>
              <a:ea typeface="华文仿宋" panose="02010600040101010101" pitchFamily="2" charset="-122"/>
            </a:endParaRPr>
          </a:p>
          <a:p>
            <a:r>
              <a:rPr lang="zh-CN" altLang="en-US" sz="2800" b="1" dirty="0">
                <a:latin typeface="华文仿宋" panose="02010600040101010101" pitchFamily="2" charset="-122"/>
                <a:ea typeface="华文仿宋" panose="02010600040101010101" pitchFamily="2" charset="-122"/>
              </a:rPr>
              <a:t>后期：</a:t>
            </a:r>
            <a:endParaRPr lang="en-US" altLang="zh-CN" sz="2800" b="1" dirty="0">
              <a:latin typeface="华文仿宋" panose="02010600040101010101" pitchFamily="2" charset="-122"/>
              <a:ea typeface="华文仿宋" panose="02010600040101010101" pitchFamily="2" charset="-122"/>
            </a:endParaRPr>
          </a:p>
          <a:p>
            <a:r>
              <a:rPr lang="en-US" altLang="zh-CN" sz="2400" dirty="0">
                <a:latin typeface="华文仿宋" panose="02010600040101010101" pitchFamily="2" charset="-122"/>
                <a:ea typeface="华文仿宋" panose="02010600040101010101" pitchFamily="2" charset="-122"/>
              </a:rPr>
              <a:t>App</a:t>
            </a:r>
            <a:r>
              <a:rPr lang="zh-CN" altLang="en-US" sz="2400" dirty="0">
                <a:latin typeface="华文仿宋" panose="02010600040101010101" pitchFamily="2" charset="-122"/>
                <a:ea typeface="华文仿宋" panose="02010600040101010101" pitchFamily="2" charset="-122"/>
              </a:rPr>
              <a:t>发布后期是流量变现时期，通过前期积累的用户数量，可以与广告商达成合作发放广告或开启</a:t>
            </a:r>
            <a:r>
              <a:rPr lang="en-US" altLang="zh-CN" sz="2400" dirty="0" err="1">
                <a:latin typeface="华文仿宋" panose="02010600040101010101" pitchFamily="2" charset="-122"/>
                <a:ea typeface="华文仿宋" panose="02010600040101010101" pitchFamily="2" charset="-122"/>
              </a:rPr>
              <a:t>vip</a:t>
            </a:r>
            <a:r>
              <a:rPr lang="zh-CN" altLang="en-US" sz="2400" dirty="0">
                <a:latin typeface="华文仿宋" panose="02010600040101010101" pitchFamily="2" charset="-122"/>
                <a:ea typeface="华文仿宋" panose="02010600040101010101" pitchFamily="2" charset="-122"/>
              </a:rPr>
              <a:t>服务提供便捷功能来把用户量变现。</a:t>
            </a:r>
            <a:endParaRPr lang="en-US" altLang="zh-CN" sz="24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AF87F4E7-3A8A-4E2E-BF1B-15B9FBC4F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1326469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8E6D97-C767-4919-B841-9C8660CF0A9D}"/>
              </a:ext>
            </a:extLst>
          </p:cNvPr>
          <p:cNvSpPr txBox="1"/>
          <p:nvPr/>
        </p:nvSpPr>
        <p:spPr>
          <a:xfrm>
            <a:off x="970671" y="997190"/>
            <a:ext cx="7385539"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产品方案的其他部分：</a:t>
            </a:r>
            <a:endParaRPr lang="zh-CN" altLang="en-US" sz="4000" dirty="0"/>
          </a:p>
        </p:txBody>
      </p:sp>
      <p:sp>
        <p:nvSpPr>
          <p:cNvPr id="3" name="文本框 2">
            <a:extLst>
              <a:ext uri="{FF2B5EF4-FFF2-40B4-BE49-F238E27FC236}">
                <a16:creationId xmlns:a16="http://schemas.microsoft.com/office/drawing/2014/main" id="{ED5EA998-F465-4AEA-8010-56731FC86E62}"/>
              </a:ext>
            </a:extLst>
          </p:cNvPr>
          <p:cNvSpPr txBox="1"/>
          <p:nvPr/>
        </p:nvSpPr>
        <p:spPr>
          <a:xfrm>
            <a:off x="944805" y="2041978"/>
            <a:ext cx="10070198" cy="2246769"/>
          </a:xfrm>
          <a:prstGeom prst="rect">
            <a:avLst/>
          </a:prstGeom>
          <a:noFill/>
        </p:spPr>
        <p:txBody>
          <a:bodyPr wrap="square" rtlCol="0">
            <a:spAutoFit/>
          </a:bodyPr>
          <a:lstStyle/>
          <a:p>
            <a:r>
              <a:rPr lang="en-US" altLang="zh-CN" sz="2800" dirty="0">
                <a:latin typeface="华文仿宋" panose="02010600040101010101" pitchFamily="2" charset="-122"/>
                <a:ea typeface="华文仿宋" panose="02010600040101010101" pitchFamily="2" charset="-122"/>
              </a:rPr>
              <a:t>1.</a:t>
            </a:r>
            <a:r>
              <a:rPr lang="zh-CN" altLang="en-US" sz="2800" dirty="0">
                <a:latin typeface="华文仿宋" panose="02010600040101010101" pitchFamily="2" charset="-122"/>
                <a:ea typeface="华文仿宋" panose="02010600040101010101" pitchFamily="2" charset="-122"/>
              </a:rPr>
              <a:t>产品内容总策划</a:t>
            </a:r>
            <a:endParaRPr lang="en-US" altLang="zh-CN" sz="2800" dirty="0">
              <a:latin typeface="华文仿宋" panose="02010600040101010101" pitchFamily="2" charset="-122"/>
              <a:ea typeface="华文仿宋" panose="02010600040101010101" pitchFamily="2" charset="-122"/>
            </a:endParaRPr>
          </a:p>
          <a:p>
            <a:r>
              <a:rPr lang="en-US" altLang="zh-CN" sz="2800" dirty="0">
                <a:latin typeface="华文仿宋" panose="02010600040101010101" pitchFamily="2" charset="-122"/>
                <a:ea typeface="华文仿宋" panose="02010600040101010101" pitchFamily="2" charset="-122"/>
              </a:rPr>
              <a:t>2.</a:t>
            </a:r>
            <a:r>
              <a:rPr lang="zh-CN" altLang="en-US" sz="2800" dirty="0">
                <a:latin typeface="华文仿宋" panose="02010600040101010101" pitchFamily="2" charset="-122"/>
                <a:ea typeface="华文仿宋" panose="02010600040101010101" pitchFamily="2" charset="-122"/>
              </a:rPr>
              <a:t>技术解决方案</a:t>
            </a:r>
            <a:endParaRPr lang="en-US" altLang="zh-CN" sz="2800" dirty="0">
              <a:latin typeface="华文仿宋" panose="02010600040101010101" pitchFamily="2" charset="-122"/>
              <a:ea typeface="华文仿宋" panose="02010600040101010101" pitchFamily="2" charset="-122"/>
            </a:endParaRPr>
          </a:p>
          <a:p>
            <a:r>
              <a:rPr lang="zh-CN" altLang="en-US" sz="2800" dirty="0">
                <a:latin typeface="华文仿宋" panose="02010600040101010101" pitchFamily="2" charset="-122"/>
                <a:ea typeface="华文仿宋" panose="02010600040101010101" pitchFamily="2" charset="-122"/>
              </a:rPr>
              <a:t>这些部分涉及具体的实现和产品过程</a:t>
            </a:r>
            <a:endParaRPr lang="en-US" altLang="zh-CN" sz="2800" dirty="0">
              <a:latin typeface="华文仿宋" panose="02010600040101010101" pitchFamily="2" charset="-122"/>
              <a:ea typeface="华文仿宋" panose="02010600040101010101" pitchFamily="2" charset="-122"/>
            </a:endParaRPr>
          </a:p>
          <a:p>
            <a:r>
              <a:rPr lang="zh-CN" altLang="en-US" sz="2800" dirty="0">
                <a:latin typeface="华文仿宋" panose="02010600040101010101" pitchFamily="2" charset="-122"/>
                <a:ea typeface="华文仿宋" panose="02010600040101010101" pitchFamily="2" charset="-122"/>
              </a:rPr>
              <a:t>限制于篇幅就不做介绍了，感兴趣的同学可以去我们的仓库中看详细的产品方案设计书。</a:t>
            </a:r>
            <a:endParaRPr lang="en-US" altLang="zh-CN" sz="2800" dirty="0">
              <a:latin typeface="华文仿宋" panose="02010600040101010101" pitchFamily="2" charset="-122"/>
              <a:ea typeface="华文仿宋" panose="02010600040101010101" pitchFamily="2" charset="-122"/>
            </a:endParaRPr>
          </a:p>
        </p:txBody>
      </p:sp>
      <p:pic>
        <p:nvPicPr>
          <p:cNvPr id="4" name="图片 3">
            <a:extLst>
              <a:ext uri="{FF2B5EF4-FFF2-40B4-BE49-F238E27FC236}">
                <a16:creationId xmlns:a16="http://schemas.microsoft.com/office/drawing/2014/main" id="{6FA4BC18-DD09-450A-8D6B-3E3BC998FE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0706" y="5196581"/>
            <a:ext cx="1681294" cy="1681294"/>
          </a:xfrm>
          <a:prstGeom prst="rect">
            <a:avLst/>
          </a:prstGeom>
        </p:spPr>
      </p:pic>
    </p:spTree>
    <p:extLst>
      <p:ext uri="{BB962C8B-B14F-4D97-AF65-F5344CB8AC3E}">
        <p14:creationId xmlns:p14="http://schemas.microsoft.com/office/powerpoint/2010/main" val="23821226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813</Words>
  <Application>Microsoft Office PowerPoint</Application>
  <PresentationFormat>宽屏</PresentationFormat>
  <Paragraphs>43</Paragraphs>
  <Slides>10</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Arial</vt:lpstr>
      <vt:lpstr>宋体</vt:lpstr>
      <vt:lpstr>等线</vt:lpstr>
      <vt:lpstr>华文仿宋</vt:lpstr>
      <vt:lpstr>Calibri</vt:lpstr>
      <vt:lpstr>Wingdings</vt:lpstr>
      <vt:lpstr>汉仪中圆简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莫兰迪水彩艺术学毕业答辩</dc:title>
  <dc:creator>蔡圆圆camille（卡米设计）</dc:creator>
  <cp:lastModifiedBy>张 智競</cp:lastModifiedBy>
  <cp:revision>216</cp:revision>
  <dcterms:created xsi:type="dcterms:W3CDTF">2019-06-19T02:08:00Z</dcterms:created>
  <dcterms:modified xsi:type="dcterms:W3CDTF">2021-10-21T00:45:40Z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2ED4B3F5AFAF4ADAA0A5233292A60774</vt:lpwstr>
  </property>
</Properties>
</file>